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77" r:id="rId3"/>
    <p:sldId id="314" r:id="rId4"/>
    <p:sldId id="322" r:id="rId5"/>
    <p:sldId id="333" r:id="rId6"/>
    <p:sldId id="318" r:id="rId7"/>
    <p:sldId id="334" r:id="rId8"/>
    <p:sldId id="330" r:id="rId9"/>
    <p:sldId id="272" r:id="rId10"/>
    <p:sldId id="304" r:id="rId11"/>
    <p:sldId id="306" r:id="rId12"/>
    <p:sldId id="307" r:id="rId13"/>
    <p:sldId id="308" r:id="rId14"/>
    <p:sldId id="29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66FF33"/>
    <a:srgbClr val="FFFF00"/>
    <a:srgbClr val="FF00FF"/>
    <a:srgbClr val="99FF99"/>
    <a:srgbClr val="FF6600"/>
    <a:srgbClr val="FF0000"/>
    <a:srgbClr val="0000FF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21" autoAdjust="0"/>
    <p:restoredTop sz="88862" autoAdjust="0"/>
  </p:normalViewPr>
  <p:slideViewPr>
    <p:cSldViewPr>
      <p:cViewPr varScale="1">
        <p:scale>
          <a:sx n="43" d="100"/>
          <a:sy n="43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C1FE6-1451-44B0-A397-D4C9CDFA8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6B67E-C7F4-45CD-BB21-62A2BC216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1F83A-240D-4CFB-92E9-739718111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67784-A339-46EE-A936-97FA34C60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3306F-6BA9-44A7-926E-745594676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645DE-507C-4B2D-A9F4-F633538DB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C061C-6887-4C41-8848-D8E03F4DC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B18F5-016A-49D4-A532-DF0EE1EF7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B3C2D-29BB-4D36-A8F6-5C8047544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6F9E9-0A90-4CDE-AF2F-6C3B2E55B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0BA9-4CC1-4288-85C3-5AAAC69F6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02659483-6E7D-4C5E-9419-DBE699263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543800" cy="7112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u="sng">
                <a:solidFill>
                  <a:schemeClr val="bg1"/>
                </a:solidFill>
                <a:latin typeface="Arial" charset="0"/>
              </a:rPr>
              <a:t>Chính tả</a:t>
            </a:r>
            <a:r>
              <a:rPr lang="en-US" sz="4000" b="1" i="1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4000" b="1" i="1">
                <a:solidFill>
                  <a:schemeClr val="folHlink"/>
                </a:solidFill>
                <a:latin typeface="Arial" charset="0"/>
              </a:rPr>
              <a:t>( </a:t>
            </a:r>
            <a:r>
              <a:rPr lang="en-US" sz="4000" i="1">
                <a:solidFill>
                  <a:schemeClr val="folHlink"/>
                </a:solidFill>
                <a:latin typeface="Arial" charset="0"/>
              </a:rPr>
              <a:t>Nhớ - viết</a:t>
            </a:r>
            <a:r>
              <a:rPr lang="en-US" sz="4000" b="1">
                <a:solidFill>
                  <a:schemeClr val="folHlink"/>
                </a:solidFill>
                <a:latin typeface="Arial" charset="0"/>
              </a:rPr>
              <a:t>)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85800" y="1676400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Arial" charset="0"/>
              </a:rPr>
              <a:t>NGẮM TRĂNG – KHÔNG ĐỀ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5486400" y="12954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1143000" y="19812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6172200" y="44958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4267200" y="51054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1</a:t>
            </a:r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1371600" y="57150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Men-xen liền bảo:	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-Anh hãy thử  làm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ợc lại xem sao! Nghĩa là hãy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ể cả một n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m vẽ một    tranh, rồi bán nó trong một ngày. </a:t>
            </a:r>
          </a:p>
          <a:p>
            <a:pPr>
              <a:spcBef>
                <a:spcPct val="5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					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Theo Nụ C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Bác Học</a:t>
            </a: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7848600" y="2743200"/>
            <a:ext cx="381000" cy="519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Arial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486400" y="1309688"/>
            <a:ext cx="457200" cy="9540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sĩ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295400" y="1905000"/>
            <a:ext cx="914400" cy="52387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Đức</a:t>
            </a: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6248400" y="4419600"/>
            <a:ext cx="914400" cy="95408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sung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4267200" y="5029200"/>
            <a:ext cx="762000" cy="95408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sao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1524000" y="5638800"/>
            <a:ext cx="762000" cy="95408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bức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42" grpId="0" animBg="1"/>
      <p:bldP spid="69643" grpId="0" animBg="1"/>
      <p:bldP spid="69644" grpId="0" animBg="1"/>
      <p:bldP spid="6964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lue_Sky_Flowers_HM030_35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5800" y="0"/>
            <a:ext cx="7543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latin typeface="Arial" charset="0"/>
              </a:rPr>
              <a:t>Thứ ba, ngày    tháng   n</a:t>
            </a:r>
            <a:r>
              <a:rPr lang="vi-VN" sz="4000" b="1">
                <a:latin typeface="Arial" charset="0"/>
              </a:rPr>
              <a:t>ă</a:t>
            </a:r>
            <a:r>
              <a:rPr lang="en-US" sz="4000" b="1">
                <a:latin typeface="Arial" charset="0"/>
              </a:rPr>
              <a:t>m 201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09600" y="762000"/>
            <a:ext cx="7543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i="1" u="sng">
                <a:latin typeface="Arial" charset="0"/>
              </a:rPr>
              <a:t>Chính tả</a:t>
            </a:r>
            <a:r>
              <a:rPr lang="en-US" sz="4000" b="1" i="1">
                <a:latin typeface="Arial" charset="0"/>
              </a:rPr>
              <a:t>  </a:t>
            </a:r>
            <a:r>
              <a:rPr lang="en-US" sz="4000" b="1" i="1">
                <a:solidFill>
                  <a:srgbClr val="FF0000"/>
                </a:solidFill>
                <a:latin typeface="Arial" charset="0"/>
              </a:rPr>
              <a:t>( </a:t>
            </a:r>
            <a:r>
              <a:rPr lang="en-US" sz="4000" i="1">
                <a:solidFill>
                  <a:srgbClr val="FF0000"/>
                </a:solidFill>
                <a:latin typeface="Arial" charset="0"/>
              </a:rPr>
              <a:t>Nghe-viết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)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914400" y="2590800"/>
            <a:ext cx="5410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>
                <a:latin typeface="Arial" charset="0"/>
              </a:rPr>
              <a:t>Kỳ sau</a:t>
            </a:r>
            <a:r>
              <a:rPr lang="en-US" sz="4400" b="1">
                <a:latin typeface="Arial" charset="0"/>
              </a:rPr>
              <a:t>:  Thắng biển</a:t>
            </a:r>
            <a:endParaRPr lang="en-US" sz="44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838200" y="1600200"/>
            <a:ext cx="6781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FF00"/>
                </a:solidFill>
                <a:latin typeface="Arial" charset="0"/>
              </a:rPr>
              <a:t>Khuất phục tên cướp biển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0" y="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4000" b="1" u="sng">
                <a:solidFill>
                  <a:schemeClr val="folHlink"/>
                </a:solidFill>
                <a:latin typeface="Arial" charset="0"/>
              </a:rPr>
              <a:t>Kiểm tra</a:t>
            </a:r>
          </a:p>
        </p:txBody>
      </p:sp>
      <p:sp>
        <p:nvSpPr>
          <p:cNvPr id="3075" name="Text Box 12"/>
          <p:cNvSpPr txBox="1">
            <a:spLocks noChangeArrowheads="1"/>
          </p:cNvSpPr>
          <p:nvPr/>
        </p:nvSpPr>
        <p:spPr bwMode="auto">
          <a:xfrm>
            <a:off x="2362200" y="0"/>
            <a:ext cx="5562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48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48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48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4800" b="1">
                <a:solidFill>
                  <a:srgbClr val="FFFF00"/>
                </a:solidFill>
                <a:latin typeface="Arial" charset="0"/>
              </a:rPr>
              <a:t>ời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609600" y="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Ngắm tr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ng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990600" y="685800"/>
            <a:ext cx="75438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Trong tù không r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ợu cũng không hoa,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Cảnh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ẹp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êm nay, khó hững hờ.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Ng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ngắm tr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soi ngoài cửa sổ,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Tr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nhòm khe cửa ngắm nhà th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charset="0"/>
              </a:rPr>
              <a:t>Hồ Chí Minh</a:t>
            </a: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609600" y="320040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Không 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ề</a:t>
            </a:r>
          </a:p>
        </p:txBody>
      </p:sp>
      <p:sp>
        <p:nvSpPr>
          <p:cNvPr id="4101" name="Text Box 10"/>
          <p:cNvSpPr txBox="1">
            <a:spLocks noChangeArrowheads="1"/>
          </p:cNvSpPr>
          <p:nvPr/>
        </p:nvSpPr>
        <p:spPr bwMode="auto">
          <a:xfrm>
            <a:off x="533400" y="3810000"/>
            <a:ext cx="8229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ờng non khách tới hoa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ầy</a:t>
            </a:r>
          </a:p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Rừng sâu quân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ến, tung bay chim ngàn</a:t>
            </a:r>
          </a:p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Việc quân việc n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ớc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ã bàn,</a:t>
            </a:r>
          </a:p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Xách b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ng, dắt trẻ ra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 t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ới rau.</a:t>
            </a:r>
          </a:p>
          <a:p>
            <a:pPr algn="r"/>
            <a:r>
              <a:rPr lang="en-US">
                <a:solidFill>
                  <a:schemeClr val="bg1"/>
                </a:solidFill>
                <a:latin typeface="Arial" charset="0"/>
              </a:rPr>
              <a:t>Hồ Chí Minh</a:t>
            </a:r>
            <a:endParaRPr lang="en-US" sz="32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0"/>
            <a:ext cx="800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V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ng quốc vắng nụ c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ời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13112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FF00"/>
                </a:solidFill>
                <a:latin typeface="Arial" charset="0"/>
              </a:rPr>
              <a:t>* Đoạn v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n kể cho chúng ta nghe chuyện gì?</a:t>
            </a:r>
            <a:endParaRPr lang="en-US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0" y="2057400"/>
            <a:ext cx="91440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chemeClr val="bg1"/>
                </a:solidFill>
                <a:latin typeface="Arial" charset="0"/>
              </a:rPr>
              <a:t> Kể về một v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ng quốc rất buồn chán và tẻ nhạt vì ng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 dân ở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ó không ai biết c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ời.</a:t>
            </a:r>
            <a:endParaRPr lang="en-US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Ngắm tr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ng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990600" y="685800"/>
            <a:ext cx="75438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Trong tù không r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ợu cũng không hoa,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Cảnh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ẹp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êm nay, khó hững hờ.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Ng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ngắm tr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soi ngoài cửa sổ,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Tr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nhòm khe cửa ngắm nhà th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charset="0"/>
              </a:rPr>
              <a:t>Hồ Chí Minh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09600" y="320040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Không 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ề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3400" y="3810000"/>
            <a:ext cx="8229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ờng non khách tới hoa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ầy</a:t>
            </a:r>
          </a:p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Rừng sâu quân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ến, tung bay chim ngàn</a:t>
            </a:r>
          </a:p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Việc quân việc n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ớc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ã bàn,</a:t>
            </a:r>
          </a:p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Xách b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ng, dắt trẻ ra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 t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ới rau.</a:t>
            </a:r>
          </a:p>
          <a:p>
            <a:pPr algn="r"/>
            <a:r>
              <a:rPr lang="en-US">
                <a:solidFill>
                  <a:schemeClr val="bg1"/>
                </a:solidFill>
                <a:latin typeface="Arial" charset="0"/>
              </a:rPr>
              <a:t>Hồ Chí Minh</a:t>
            </a:r>
            <a:endParaRPr lang="en-US" sz="3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0" y="0"/>
            <a:ext cx="609600" cy="646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Arial" charset="0"/>
              </a:rPr>
              <a:t>B</a:t>
            </a:r>
            <a:endParaRPr lang="en-US" sz="2400">
              <a:latin typeface="Arial" charset="0"/>
            </a:endParaRPr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5715000" y="1295400"/>
            <a:ext cx="2209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4724400" y="4419600"/>
            <a:ext cx="1752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6477000" y="4419600"/>
            <a:ext cx="21336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1066800" y="5486400"/>
            <a:ext cx="2362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962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6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6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6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2" grpId="0" animBg="1"/>
      <p:bldP spid="96263" grpId="0" animBg="1"/>
      <p:bldP spid="96263" grpId="1" animBg="1"/>
      <p:bldP spid="96264" grpId="0" animBg="1"/>
      <p:bldP spid="96264" grpId="1" animBg="1"/>
      <p:bldP spid="96265" grpId="0" animBg="1"/>
      <p:bldP spid="96265" grpId="1" animBg="1"/>
      <p:bldP spid="96266" grpId="0" animBg="1"/>
      <p:bldP spid="9626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u="sng">
                <a:solidFill>
                  <a:srgbClr val="FFFF00"/>
                </a:solidFill>
                <a:latin typeface="Arial" charset="0"/>
              </a:rPr>
              <a:t>Chính </a:t>
            </a:r>
            <a:r>
              <a:rPr lang="en-US" sz="3200" i="1" u="sng">
                <a:solidFill>
                  <a:srgbClr val="FFFF00"/>
                </a:solidFill>
                <a:latin typeface="Arial" charset="0"/>
              </a:rPr>
              <a:t>tả(Nhớ- viết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)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685800" y="0"/>
            <a:ext cx="7543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Thứ ba,     tháng 02  n</a:t>
            </a:r>
            <a:r>
              <a:rPr lang="vi-VN" sz="4000" b="1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4000" b="1">
                <a:solidFill>
                  <a:schemeClr val="bg1"/>
                </a:solidFill>
                <a:latin typeface="Arial" charset="0"/>
              </a:rPr>
              <a:t>m 2010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1752600" y="2286000"/>
            <a:ext cx="0" cy="403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…lỗi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762000" y="1295400"/>
            <a:ext cx="777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Ngắm tr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ng, Không 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ề</a:t>
            </a:r>
          </a:p>
        </p:txBody>
      </p:sp>
      <p:sp>
        <p:nvSpPr>
          <p:cNvPr id="7175" name="Text Box 11"/>
          <p:cNvSpPr txBox="1">
            <a:spLocks noChangeArrowheads="1"/>
          </p:cNvSpPr>
          <p:nvPr/>
        </p:nvSpPr>
        <p:spPr bwMode="auto">
          <a:xfrm>
            <a:off x="1981200" y="2514600"/>
            <a:ext cx="7162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- Hững hờ, tung bay, chim ngàn, xách b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609600" y="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Ngắm tr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ng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990600" y="685800"/>
            <a:ext cx="75438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Trong tù không r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ợu cũng không hoa,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Cảnh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ẹp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êm nay, khó hững hờ.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Ng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ời ngắm tr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soi ngoài cửa sổ,</a:t>
            </a:r>
          </a:p>
          <a:p>
            <a:r>
              <a:rPr lang="en-US" sz="3200">
                <a:solidFill>
                  <a:schemeClr val="bg1"/>
                </a:solidFill>
                <a:latin typeface="Arial" charset="0"/>
              </a:rPr>
              <a:t>Tr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 nhòm khe cửa ngắm nhà th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pPr algn="r"/>
            <a:r>
              <a:rPr lang="en-US" sz="2400">
                <a:solidFill>
                  <a:schemeClr val="bg1"/>
                </a:solidFill>
                <a:latin typeface="Arial" charset="0"/>
              </a:rPr>
              <a:t>Hồ Chí Minh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09600" y="320040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FF00"/>
                </a:solidFill>
                <a:latin typeface="Arial" charset="0"/>
              </a:rPr>
              <a:t>Không </a:t>
            </a:r>
            <a:r>
              <a:rPr lang="vi-VN" sz="3200" b="1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ề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33400" y="3810000"/>
            <a:ext cx="8229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ờng non khách tới hoa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ầy</a:t>
            </a:r>
          </a:p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Rừng sâu quân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ến, tung bay chim ngàn</a:t>
            </a:r>
          </a:p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Việc quân việc n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ớc 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ã bàn,</a:t>
            </a:r>
          </a:p>
          <a:p>
            <a:pPr algn="ctr"/>
            <a:r>
              <a:rPr lang="en-US" sz="3200">
                <a:solidFill>
                  <a:schemeClr val="bg1"/>
                </a:solidFill>
                <a:latin typeface="Arial" charset="0"/>
              </a:rPr>
              <a:t>Xách b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ng, dắt trẻ ra v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ờn t</a:t>
            </a:r>
            <a:r>
              <a:rPr lang="vi-VN" sz="32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ới rau.</a:t>
            </a:r>
          </a:p>
          <a:p>
            <a:pPr algn="r"/>
            <a:r>
              <a:rPr lang="en-US">
                <a:solidFill>
                  <a:schemeClr val="bg1"/>
                </a:solidFill>
                <a:latin typeface="Arial" charset="0"/>
              </a:rPr>
              <a:t>Hồ Chí Minh</a:t>
            </a:r>
            <a:endParaRPr lang="en-US" sz="32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85800" y="6096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u="sng">
                <a:solidFill>
                  <a:srgbClr val="FFFF00"/>
                </a:solidFill>
                <a:latin typeface="Arial" charset="0"/>
              </a:rPr>
              <a:t>Chính </a:t>
            </a:r>
            <a:r>
              <a:rPr lang="en-US" sz="3200" i="1" u="sng">
                <a:solidFill>
                  <a:srgbClr val="FFFF00"/>
                </a:solidFill>
                <a:latin typeface="Arial" charset="0"/>
              </a:rPr>
              <a:t>tả</a:t>
            </a:r>
            <a:r>
              <a:rPr lang="en-US" sz="3200" i="1">
                <a:solidFill>
                  <a:srgbClr val="FFFF00"/>
                </a:solidFill>
                <a:latin typeface="Arial" charset="0"/>
              </a:rPr>
              <a:t>  (Nhớ- viết</a:t>
            </a:r>
            <a:r>
              <a:rPr lang="en-US" sz="3200" b="1">
                <a:solidFill>
                  <a:srgbClr val="FFFF00"/>
                </a:solidFill>
                <a:latin typeface="Arial" charset="0"/>
              </a:rPr>
              <a:t>)</a:t>
            </a:r>
          </a:p>
        </p:txBody>
      </p:sp>
      <p:sp>
        <p:nvSpPr>
          <p:cNvPr id="9219" name="Line 4"/>
          <p:cNvSpPr>
            <a:spLocks noChangeShapeType="1"/>
          </p:cNvSpPr>
          <p:nvPr/>
        </p:nvSpPr>
        <p:spPr bwMode="auto">
          <a:xfrm>
            <a:off x="1752600" y="2286000"/>
            <a:ext cx="0" cy="403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…lỗi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0" y="12954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rgbClr val="FFFF00"/>
                </a:solidFill>
                <a:latin typeface="Arial" charset="0"/>
              </a:rPr>
              <a:t>Ngắm tr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ng, Không </a:t>
            </a:r>
            <a:r>
              <a:rPr lang="vi-VN" sz="3600" b="1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FFFF00"/>
                </a:solidFill>
                <a:latin typeface="Arial" charset="0"/>
              </a:rPr>
              <a:t>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7"/>
          <p:cNvSpPr txBox="1">
            <a:spLocks noChangeArrowheads="1"/>
          </p:cNvSpPr>
          <p:nvPr/>
        </p:nvSpPr>
        <p:spPr bwMode="auto">
          <a:xfrm>
            <a:off x="0" y="0"/>
            <a:ext cx="2895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>
                <a:solidFill>
                  <a:schemeClr val="bg1"/>
                </a:solidFill>
                <a:latin typeface="Arial" charset="0"/>
              </a:rPr>
              <a:t>II-Bài tập</a:t>
            </a:r>
          </a:p>
        </p:txBody>
      </p:sp>
      <p:sp>
        <p:nvSpPr>
          <p:cNvPr id="10243" name="Text Box 18"/>
          <p:cNvSpPr txBox="1">
            <a:spLocks noChangeArrowheads="1"/>
          </p:cNvSpPr>
          <p:nvPr/>
        </p:nvSpPr>
        <p:spPr bwMode="auto">
          <a:xfrm>
            <a:off x="0" y="1066800"/>
            <a:ext cx="9144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2. Tìm tiếng thích hợp với mỗi ô trống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ể hoàn chỉnh mẩu chuyện d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ới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ây.Biết rằng, ô số1chứa tiếng có âm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ầu là s hay x, còn ô số 2 chứa tiếng có vần là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c hay </a:t>
            </a:r>
            <a:r>
              <a:rPr lang="vi-VN" sz="4000">
                <a:solidFill>
                  <a:schemeClr val="bg1"/>
                </a:solidFill>
                <a:latin typeface="Arial" charset="0"/>
              </a:rPr>
              <a:t>ư</a:t>
            </a:r>
            <a:r>
              <a:rPr lang="en-US" sz="4000">
                <a:solidFill>
                  <a:schemeClr val="bg1"/>
                </a:solidFill>
                <a:latin typeface="Arial" charset="0"/>
              </a:rPr>
              <a:t>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</TotalTime>
  <Words>530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186</cp:revision>
  <dcterms:created xsi:type="dcterms:W3CDTF">2009-11-22T17:10:22Z</dcterms:created>
  <dcterms:modified xsi:type="dcterms:W3CDTF">2016-06-30T02:04:08Z</dcterms:modified>
</cp:coreProperties>
</file>